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Hind Guntur"/>
      <p:regular r:id="rId33"/>
      <p:bold r:id="rId34"/>
    </p:embeddedFont>
    <p:embeddedFont>
      <p:font typeface="Hind Guntur SemiBold"/>
      <p:regular r:id="rId35"/>
      <p:bold r:id="rId36"/>
    </p:embeddedFont>
    <p:embeddedFont>
      <p:font typeface="Hind Guntur Light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HindGuntur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HindGuntur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HindGuntur-bold.fntdata"/><Relationship Id="rId15" Type="http://schemas.openxmlformats.org/officeDocument/2006/relationships/slide" Target="slides/slide9.xml"/><Relationship Id="rId37" Type="http://schemas.openxmlformats.org/officeDocument/2006/relationships/font" Target="fonts/HindGunturLight-regular.fntdata"/><Relationship Id="rId14" Type="http://schemas.openxmlformats.org/officeDocument/2006/relationships/slide" Target="slides/slide8.xml"/><Relationship Id="rId36" Type="http://schemas.openxmlformats.org/officeDocument/2006/relationships/font" Target="fonts/HindGuntur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HindGuntur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05b80ba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05b80ba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1f2d820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1f2d820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b87688c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b87688c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ec5fac6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ec5fac6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ec5fac6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ec5fac6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ec5fac6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ec5fac6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b87688c2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b87688c2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1f2d8206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1f2d8206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ec5fac6b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ec5fac6b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1f2d8206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1f2d820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05b80ba9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05b80ba9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b87688c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b87688c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1f2d820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1f2d820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05b80ba9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05b80ba9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1f2d8206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1f2d8206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1f2d820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1f2d820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1f2d8206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1f2d8206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1f2d8206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1f2d8206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370025" y="3340400"/>
            <a:ext cx="6263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90525" y="41744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2177900" y="2866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59" name="Google Shape;59;p15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" name="Google Shape;60;p15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1" name="Google Shape;61;p15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" name="Google Shape;62;p15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Header">
  <p:cSld name="SECTION_HEADER_1">
    <p:bg>
      <p:bgPr>
        <a:solidFill>
          <a:schemeClr val="accent6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1034475" y="2870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65" name="Google Shape;65;p16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" name="Google Shape;66;p16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7" name="Google Shape;67;p16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8" name="Google Shape;68;p16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7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" name="Google Shape;71;p17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2" name="Google Shape;72;p17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3" name="Google Shape;73;p17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860350" y="21045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75" name="Google Shape;75;p17"/>
          <p:cNvSpPr txBox="1"/>
          <p:nvPr>
            <p:ph idx="2" type="title"/>
          </p:nvPr>
        </p:nvSpPr>
        <p:spPr>
          <a:xfrm>
            <a:off x="876300" y="3156850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Hind Guntur SemiBold"/>
              <a:buNone/>
              <a:defRPr sz="3000">
                <a:solidFill>
                  <a:srgbClr val="434343"/>
                </a:solidFill>
                <a:latin typeface="Hind Guntur SemiBold"/>
                <a:ea typeface="Hind Guntur SemiBold"/>
                <a:cs typeface="Hind Guntur SemiBold"/>
                <a:sym typeface="Hind Guntu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3" type="title"/>
          </p:nvPr>
        </p:nvSpPr>
        <p:spPr>
          <a:xfrm>
            <a:off x="876300" y="3553700"/>
            <a:ext cx="46905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">
  <p:cSld name="TITLE_AND_BODY_1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8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9" name="Google Shape;79;p18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0" name="Google Shape;80;p18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1" name="Google Shape;81;p18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" name="Google Shape;82;p18"/>
          <p:cNvSpPr txBox="1"/>
          <p:nvPr>
            <p:ph type="title"/>
          </p:nvPr>
        </p:nvSpPr>
        <p:spPr>
          <a:xfrm>
            <a:off x="1599650" y="1085038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Hind Guntur SemiBold"/>
              <a:buNone/>
              <a:defRPr sz="3000">
                <a:solidFill>
                  <a:srgbClr val="434343"/>
                </a:solidFill>
                <a:latin typeface="Hind Guntur SemiBold"/>
                <a:ea typeface="Hind Guntur SemiBold"/>
                <a:cs typeface="Hind Guntur SemiBold"/>
                <a:sym typeface="Hind Guntu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1585425" y="1521313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 Light"/>
              <a:buNone/>
              <a:defRPr sz="2000">
                <a:solidFill>
                  <a:srgbClr val="434343"/>
                </a:solidFill>
                <a:latin typeface="Hind Guntur Light"/>
                <a:ea typeface="Hind Guntur Light"/>
                <a:cs typeface="Hind Guntur Light"/>
                <a:sym typeface="Hind Guntur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3" type="title"/>
          </p:nvPr>
        </p:nvSpPr>
        <p:spPr>
          <a:xfrm>
            <a:off x="1592525" y="2106963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Hind Guntur SemiBold"/>
              <a:buNone/>
              <a:defRPr sz="3000">
                <a:solidFill>
                  <a:srgbClr val="434343"/>
                </a:solidFill>
                <a:latin typeface="Hind Guntur SemiBold"/>
                <a:ea typeface="Hind Guntur SemiBold"/>
                <a:cs typeface="Hind Guntur SemiBold"/>
                <a:sym typeface="Hind Guntu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4" type="title"/>
          </p:nvPr>
        </p:nvSpPr>
        <p:spPr>
          <a:xfrm>
            <a:off x="1578300" y="2543238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 Light"/>
              <a:buNone/>
              <a:defRPr sz="2000">
                <a:solidFill>
                  <a:srgbClr val="434343"/>
                </a:solidFill>
                <a:latin typeface="Hind Guntur Light"/>
                <a:ea typeface="Hind Guntur Light"/>
                <a:cs typeface="Hind Guntur Light"/>
                <a:sym typeface="Hind Guntur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5" type="title"/>
          </p:nvPr>
        </p:nvSpPr>
        <p:spPr>
          <a:xfrm>
            <a:off x="1606750" y="3128888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Hind Guntur SemiBold"/>
              <a:buNone/>
              <a:defRPr sz="3000">
                <a:solidFill>
                  <a:srgbClr val="434343"/>
                </a:solidFill>
                <a:latin typeface="Hind Guntur SemiBold"/>
                <a:ea typeface="Hind Guntur SemiBold"/>
                <a:cs typeface="Hind Guntur SemiBold"/>
                <a:sym typeface="Hind Guntu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Hind Guntur SemiBold"/>
              <a:buNone/>
              <a:defRPr sz="3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6" type="title"/>
          </p:nvPr>
        </p:nvSpPr>
        <p:spPr>
          <a:xfrm>
            <a:off x="1592525" y="3565163"/>
            <a:ext cx="5987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 Light"/>
              <a:buNone/>
              <a:defRPr sz="2000">
                <a:solidFill>
                  <a:srgbClr val="434343"/>
                </a:solidFill>
                <a:latin typeface="Hind Guntur Light"/>
                <a:ea typeface="Hind Guntur Light"/>
                <a:cs typeface="Hind Guntur Light"/>
                <a:sym typeface="Hind Guntur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Hind Guntur SemiBold"/>
              <a:buNone/>
              <a:defRPr sz="2000">
                <a:latin typeface="Hind Guntur SemiBold"/>
                <a:ea typeface="Hind Guntur SemiBold"/>
                <a:cs typeface="Hind Guntur SemiBold"/>
                <a:sym typeface="Hind Guntu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">
  <p:cSld name="TITLE_AND_BODY_1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9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" name="Google Shape;90;p19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19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2" name="Google Shape;92;p19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3" name="Google Shape;93;p19"/>
          <p:cNvSpPr txBox="1"/>
          <p:nvPr>
            <p:ph type="title"/>
          </p:nvPr>
        </p:nvSpPr>
        <p:spPr>
          <a:xfrm>
            <a:off x="1578300" y="147972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TITLE_AND_BODY_2_1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1082875" y="1807375"/>
            <a:ext cx="7016100" cy="26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ind Guntur"/>
              <a:buChar char="●"/>
              <a:defRPr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○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■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●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○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■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●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Guntur"/>
              <a:buChar char="○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ind Guntur"/>
              <a:buChar char="■"/>
              <a:defRPr>
                <a:solidFill>
                  <a:schemeClr val="dk2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21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" name="Google Shape;99;p21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21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1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2" name="Google Shape;102;p21"/>
          <p:cNvSpPr txBox="1"/>
          <p:nvPr>
            <p:ph type="title"/>
          </p:nvPr>
        </p:nvSpPr>
        <p:spPr>
          <a:xfrm>
            <a:off x="693338" y="739825"/>
            <a:ext cx="52917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2177900" y="2866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105" name="Google Shape;105;p22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2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2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9" name="Google Shape;109;p22"/>
          <p:cNvSpPr txBox="1"/>
          <p:nvPr>
            <p:ph idx="2" type="title"/>
          </p:nvPr>
        </p:nvSpPr>
        <p:spPr>
          <a:xfrm>
            <a:off x="3474800" y="4119550"/>
            <a:ext cx="46905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Hind Guntur"/>
              <a:buNone/>
              <a:defRPr sz="2000">
                <a:solidFill>
                  <a:srgbClr val="D9D9D9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2177900" y="2866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112" name="Google Shape;112;p23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3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3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6" name="Google Shape;116;p23"/>
          <p:cNvSpPr txBox="1"/>
          <p:nvPr>
            <p:ph idx="2" type="title"/>
          </p:nvPr>
        </p:nvSpPr>
        <p:spPr>
          <a:xfrm>
            <a:off x="3474800" y="4119550"/>
            <a:ext cx="46905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Hind Guntur"/>
              <a:buNone/>
              <a:defRPr sz="2000">
                <a:solidFill>
                  <a:srgbClr val="D9D9D9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2177900" y="2866175"/>
            <a:ext cx="598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cxnSp>
        <p:nvCxnSpPr>
          <p:cNvPr id="119" name="Google Shape;119;p24"/>
          <p:cNvCxnSpPr/>
          <p:nvPr/>
        </p:nvCxnSpPr>
        <p:spPr>
          <a:xfrm>
            <a:off x="272718" y="277149"/>
            <a:ext cx="10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4"/>
          <p:cNvCxnSpPr/>
          <p:nvPr/>
        </p:nvCxnSpPr>
        <p:spPr>
          <a:xfrm>
            <a:off x="8889221" y="277149"/>
            <a:ext cx="7500" cy="462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4"/>
          <p:cNvCxnSpPr/>
          <p:nvPr/>
        </p:nvCxnSpPr>
        <p:spPr>
          <a:xfrm flipH="1">
            <a:off x="308399" y="4904950"/>
            <a:ext cx="8527200" cy="2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24"/>
          <p:cNvCxnSpPr/>
          <p:nvPr/>
        </p:nvCxnSpPr>
        <p:spPr>
          <a:xfrm flipH="1">
            <a:off x="302706" y="222600"/>
            <a:ext cx="8538600" cy="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3" name="Google Shape;123;p24"/>
          <p:cNvSpPr txBox="1"/>
          <p:nvPr>
            <p:ph idx="2" type="title"/>
          </p:nvPr>
        </p:nvSpPr>
        <p:spPr>
          <a:xfrm>
            <a:off x="3474800" y="4119550"/>
            <a:ext cx="46905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Hind Guntur"/>
              <a:buNone/>
              <a:defRPr sz="2000">
                <a:solidFill>
                  <a:srgbClr val="D9D9D9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Hind Guntur"/>
              <a:buNone/>
              <a:defRPr sz="20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3870B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N7qTizq2mUdrSndPHhY66vAl_loCOKGc/view" TargetMode="External"/><Relationship Id="rId5" Type="http://schemas.openxmlformats.org/officeDocument/2006/relationships/image" Target="../media/image12.png"/><Relationship Id="rId6" Type="http://schemas.openxmlformats.org/officeDocument/2006/relationships/hyperlink" Target="http://drive.google.com/file/d/1Iq9jTeMbTeFskmhhnttMQ_VnLrU0K6pB/view" TargetMode="External"/><Relationship Id="rId7" Type="http://schemas.openxmlformats.org/officeDocument/2006/relationships/hyperlink" Target="http://drive.google.com/file/d/1VNbpRuQwy-uWyApEjVsCqERhrTXdYxNO/view" TargetMode="External"/><Relationship Id="rId8" Type="http://schemas.openxmlformats.org/officeDocument/2006/relationships/hyperlink" Target="http://drive.google.com/file/d/1MaR6MqybzwduaRCQqyncwPAfvMz4UBOp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20.gif"/><Relationship Id="rId7" Type="http://schemas.openxmlformats.org/officeDocument/2006/relationships/image" Target="../media/image2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://www.youtube.com/watch?v=Off6RHgqWu0" TargetMode="External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3">
            <a:alphaModFix amt="32000"/>
          </a:blip>
          <a:srcRect b="13950" l="0" r="0" t="11047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type="ctrTitle"/>
          </p:nvPr>
        </p:nvSpPr>
        <p:spPr>
          <a:xfrm>
            <a:off x="693150" y="3166525"/>
            <a:ext cx="7757700" cy="12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</a:t>
            </a:r>
            <a:r>
              <a:rPr lang="en" sz="1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olverineSoft Studio </a:t>
            </a:r>
            <a:endParaRPr sz="1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Mid Pre</a:t>
            </a: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-Alpha II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460950" y="42633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02.28.2021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125" y="1117825"/>
            <a:ext cx="1587775" cy="19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>
            <a:off x="6358675" y="354000"/>
            <a:ext cx="2376300" cy="2434500"/>
          </a:xfrm>
          <a:prstGeom prst="roundRect">
            <a:avLst>
              <a:gd fmla="val 16667" name="adj"/>
            </a:avLst>
          </a:prstGeom>
          <a:solidFill>
            <a:srgbClr val="21212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6275" y="936625"/>
            <a:ext cx="798575" cy="167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6497200" y="453700"/>
            <a:ext cx="2005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islike the music?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6497200" y="936575"/>
            <a:ext cx="12792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9C4BA"/>
                </a:solidFill>
                <a:latin typeface="Roboto Thin"/>
                <a:ea typeface="Roboto Thin"/>
                <a:cs typeface="Roboto Thin"/>
                <a:sym typeface="Roboto Thin"/>
              </a:rPr>
              <a:t>Right-click on Groovy in the Voice Chat list, and either turn down his volume or mute him entirely!</a:t>
            </a:r>
            <a:endParaRPr sz="1100">
              <a:solidFill>
                <a:srgbClr val="69C4BA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7699000" y="1686350"/>
            <a:ext cx="953100" cy="474300"/>
          </a:xfrm>
          <a:prstGeom prst="ellipse">
            <a:avLst/>
          </a:prstGeom>
          <a:noFill/>
          <a:ln cap="flat" cmpd="sng" w="9525">
            <a:solidFill>
              <a:srgbClr val="69C4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 rot="-514">
            <a:off x="6729175" y="2873276"/>
            <a:ext cx="2005800" cy="563400"/>
          </a:xfrm>
          <a:prstGeom prst="roundRect">
            <a:avLst>
              <a:gd fmla="val 16667" name="adj"/>
            </a:avLst>
          </a:prstGeom>
          <a:solidFill>
            <a:srgbClr val="21212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09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Now Playing:</a:t>
            </a:r>
            <a:r>
              <a:rPr lang="en" sz="1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 Various Video Game OSTs</a:t>
            </a:r>
            <a:endParaRPr sz="1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175" y="2873125"/>
            <a:ext cx="563700" cy="5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24" name="Google Shape;224;p34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b="1" lang="en">
                <a:solidFill>
                  <a:srgbClr val="FFFFFF"/>
                </a:solidFill>
              </a:rPr>
              <a:t>Showcases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2427550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6" y="1769925"/>
            <a:ext cx="3262800" cy="198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87072" y="1385025"/>
            <a:ext cx="251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Caduceus Model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Lucy Zhang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2695038" y="243325"/>
            <a:ext cx="375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Art Department</a:t>
            </a:r>
            <a:endParaRPr sz="34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900" y="-12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91663" y="-12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475" y="1943365"/>
            <a:ext cx="2745876" cy="2295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3703072" y="1580000"/>
            <a:ext cx="251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Pillar Models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Lakyla Thomas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3012" y="1890175"/>
            <a:ext cx="2212875" cy="140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8612" y="3310364"/>
            <a:ext cx="2201658" cy="1401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6443050" y="1277450"/>
            <a:ext cx="221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Player HUD Concepts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Kaavya Ramachandhran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/>
        </p:nvSpPr>
        <p:spPr>
          <a:xfrm>
            <a:off x="251109" y="1555925"/>
            <a:ext cx="241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Main Menu v2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Shreya Patibanda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2695038" y="455350"/>
            <a:ext cx="375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Audio</a:t>
            </a: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 Department</a:t>
            </a:r>
            <a:endParaRPr sz="34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75" y="224675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61188" y="224675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 title="Main_Menu_Version_2_FEB25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38" y="2095625"/>
            <a:ext cx="1835325" cy="18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 title="openHubShop_feb27.wa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1796" y="2131330"/>
            <a:ext cx="1763903" cy="176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 title="closeHubShop_feb27.wav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793" y="2131330"/>
            <a:ext cx="1763903" cy="17639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3363909" y="1555925"/>
            <a:ext cx="241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Open &amp; Close Shop SFX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Emily Sulkey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54" name="Google Shape;254;p36" title="airGlide_with_start.mp3">
            <a:hlinkClick r:id="rId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800" y="2095625"/>
            <a:ext cx="1835325" cy="18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6633062" y="1555925"/>
            <a:ext cx="215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Air Glide SFX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Logan Hughes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805949" y="1316225"/>
            <a:ext cx="27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Enemy Patrol AI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Nick Cotton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770599" y="374888"/>
            <a:ext cx="560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Programming</a:t>
            </a: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 Department</a:t>
            </a:r>
            <a:endParaRPr sz="34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50" y="224675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15363" y="224675"/>
            <a:ext cx="1008425" cy="10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6162952" y="1645775"/>
            <a:ext cx="24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Double Jump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Steven Tam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375" y="1723700"/>
            <a:ext cx="2836325" cy="16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257" y="2644914"/>
            <a:ext cx="2836325" cy="167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912" y="3324321"/>
            <a:ext cx="2836325" cy="167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4012" y="2058250"/>
            <a:ext cx="3134074" cy="18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/>
        </p:nvSpPr>
        <p:spPr>
          <a:xfrm>
            <a:off x="1770599" y="374888"/>
            <a:ext cx="560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Design</a:t>
            </a:r>
            <a:r>
              <a:rPr lang="en" sz="3400">
                <a:latin typeface="Roboto Thin"/>
                <a:ea typeface="Roboto Thin"/>
                <a:cs typeface="Roboto Thin"/>
                <a:sym typeface="Roboto Thin"/>
              </a:rPr>
              <a:t> Department</a:t>
            </a:r>
            <a:endParaRPr sz="34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800" y="224688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46313" y="224688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4">
            <a:alphaModFix/>
          </a:blip>
          <a:srcRect b="4276" l="0" r="0" t="10026"/>
          <a:stretch/>
        </p:blipFill>
        <p:spPr>
          <a:xfrm>
            <a:off x="308550" y="2053600"/>
            <a:ext cx="4263450" cy="20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856875" y="1647450"/>
            <a:ext cx="316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First Dungeon Objective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Paul Young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187" y="1878344"/>
            <a:ext cx="2250326" cy="122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462" y="2265948"/>
            <a:ext cx="2072275" cy="12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313" y="3145100"/>
            <a:ext cx="2292899" cy="12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6481" y="3183518"/>
            <a:ext cx="1367675" cy="16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/>
        </p:nvSpPr>
        <p:spPr>
          <a:xfrm>
            <a:off x="5021875" y="1470138"/>
            <a:ext cx="362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Dungeon Room Reworks</a:t>
            </a:r>
            <a:r>
              <a:rPr lang="en" sz="13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by Manuel Guzman</a:t>
            </a:r>
            <a:endParaRPr sz="1300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/>
        </p:nvSpPr>
        <p:spPr>
          <a:xfrm>
            <a:off x="1862256" y="445100"/>
            <a:ext cx="541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Thin"/>
                <a:ea typeface="Roboto Thin"/>
                <a:cs typeface="Roboto Thin"/>
                <a:sym typeface="Roboto Thin"/>
              </a:rPr>
              <a:t>...</a:t>
            </a:r>
            <a:r>
              <a:rPr lang="en" sz="3000">
                <a:latin typeface="Roboto Thin"/>
                <a:ea typeface="Roboto Thin"/>
                <a:cs typeface="Roboto Thin"/>
                <a:sym typeface="Roboto Thin"/>
              </a:rPr>
              <a:t>This really doesn’t begin to cover the progress made!</a:t>
            </a:r>
            <a:endParaRPr sz="30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899" y="1553300"/>
            <a:ext cx="1786200" cy="20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1862256" y="3417675"/>
            <a:ext cx="5419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Thin"/>
                <a:ea typeface="Roboto Thin"/>
                <a:cs typeface="Roboto Thin"/>
                <a:sym typeface="Roboto Thin"/>
              </a:rPr>
              <a:t>Participate in the preview channels! Your feedback is appreciated!</a:t>
            </a:r>
            <a:endParaRPr sz="26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96" name="Google Shape;296;p40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Showcases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b="1" lang="en">
                <a:solidFill>
                  <a:schemeClr val="lt1"/>
                </a:solidFill>
              </a:rPr>
              <a:t>Final Thoughts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2716200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1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762900" y="399125"/>
            <a:ext cx="6339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Reminders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871050" y="1575475"/>
            <a:ext cx="39648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 txBox="1"/>
          <p:nvPr>
            <p:ph idx="4294967295" type="subTitle"/>
          </p:nvPr>
        </p:nvSpPr>
        <p:spPr>
          <a:xfrm>
            <a:off x="762900" y="1795050"/>
            <a:ext cx="6339000" cy="28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ono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Our next meeting will take place next </a:t>
            </a:r>
            <a:r>
              <a:rPr b="1" lang="en" sz="1700">
                <a:solidFill>
                  <a:srgbClr val="FFFFFF"/>
                </a:solidFill>
              </a:rPr>
              <a:t>Sunday, March 7th</a:t>
            </a: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!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ono Regular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Don’t forget about all our optional group working hours this week on Monday, Wednesday, and Friday from 8-10 PM ET!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Thin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Post your work and progress in the #-preview channels, we love to see it!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700"/>
              <a:buFont typeface="Roboto Mono Regular"/>
              <a:buChar char="➔"/>
            </a:pPr>
            <a:r>
              <a:rPr lang="en" sz="1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Message me on Discord any time if you have any general Studio questions!</a:t>
            </a:r>
            <a:endParaRPr sz="17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575" y="485875"/>
            <a:ext cx="1089600" cy="10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2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15" name="Google Shape;315;p42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Showcases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b="1" lang="en">
                <a:solidFill>
                  <a:srgbClr val="FFFFFF"/>
                </a:solidFill>
              </a:rPr>
              <a:t>Pod &amp; Department Meetings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3023775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45" name="Google Shape;145;p26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b="1" lang="en">
                <a:solidFill>
                  <a:srgbClr val="FFFFFF"/>
                </a:solidFill>
              </a:rPr>
              <a:t>State of the Game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Showcases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</a:t>
            </a: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775" y="1760350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/>
        </p:nvSpPr>
        <p:spPr>
          <a:xfrm>
            <a:off x="2461950" y="353725"/>
            <a:ext cx="422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 sz="32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825" y="188050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71800" y="188050"/>
            <a:ext cx="1008425" cy="100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tate of Project Cloud as of February 28th, 2021. We are just starting our Pre-Alpha I sprint. Development will end in mid April.&#10;&#10;This project is the work of 34 students at the University of Michigan's game development student organization, WolverineSoft Studio." id="156" name="Google Shape;156;p27" title="Project Cloud 2.2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02525"/>
            <a:ext cx="9144000" cy="40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762900" y="399125"/>
            <a:ext cx="3183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AGENDA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63" name="Google Shape;163;p28"/>
          <p:cNvSpPr txBox="1"/>
          <p:nvPr>
            <p:ph idx="4294967295" type="subTitle"/>
          </p:nvPr>
        </p:nvSpPr>
        <p:spPr>
          <a:xfrm>
            <a:off x="762900" y="1795050"/>
            <a:ext cx="54459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State of the Game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b="1" lang="en">
                <a:solidFill>
                  <a:srgbClr val="FFFFFF"/>
                </a:solidFill>
              </a:rPr>
              <a:t>Announcements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Showcases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Final Thoughts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Thin"/>
              <a:buChar char="➔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Pod &amp; Department Meetings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75" y="5292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/>
          <p:nvPr/>
        </p:nvSpPr>
        <p:spPr>
          <a:xfrm>
            <a:off x="871050" y="1575463"/>
            <a:ext cx="35316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900" y="2096325"/>
            <a:ext cx="450850" cy="4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4">
            <a:alphaModFix amt="88000"/>
          </a:blip>
          <a:srcRect b="1023" l="0" r="0" t="42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762900" y="399125"/>
            <a:ext cx="80646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871050" y="1575475"/>
            <a:ext cx="63639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4294967295" type="subTitle"/>
          </p:nvPr>
        </p:nvSpPr>
        <p:spPr>
          <a:xfrm>
            <a:off x="762900" y="1795050"/>
            <a:ext cx="66519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➔"/>
            </a:pPr>
            <a:r>
              <a:rPr b="1" lang="en" sz="2000">
                <a:solidFill>
                  <a:srgbClr val="FFFFFF"/>
                </a:solidFill>
              </a:rPr>
              <a:t>Timeline Reminder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This coming week will be our final week of the </a:t>
            </a:r>
            <a:r>
              <a:rPr b="1" lang="en" sz="1400">
                <a:solidFill>
                  <a:srgbClr val="FFFFFF"/>
                </a:solidFill>
              </a:rPr>
              <a:t>Pre-Alpha II sprint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. This is our second week of production!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By the end of our Alpha phase, some representation of every feature in the game should be in our builds. Alpha means </a:t>
            </a:r>
            <a:r>
              <a:rPr b="1" lang="en" sz="1400">
                <a:solidFill>
                  <a:srgbClr val="FFFFFF"/>
                </a:solidFill>
              </a:rPr>
              <a:t>feature-lock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and will end on 3/7! </a:t>
            </a:r>
            <a:r>
              <a:rPr b="1" lang="en" sz="1400">
                <a:solidFill>
                  <a:srgbClr val="FFFFFF"/>
                </a:solidFill>
              </a:rPr>
              <a:t>Our absolute top priority is closing our game loop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.</a:t>
            </a:r>
            <a:endParaRPr sz="20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25" y="580700"/>
            <a:ext cx="878050" cy="8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0625" y="2399625"/>
            <a:ext cx="6084176" cy="91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4">
            <a:alphaModFix amt="88000"/>
          </a:blip>
          <a:srcRect b="1023" l="0" r="0" t="42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762900" y="399125"/>
            <a:ext cx="80646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85" name="Google Shape;185;p30"/>
          <p:cNvSpPr/>
          <p:nvPr/>
        </p:nvSpPr>
        <p:spPr>
          <a:xfrm>
            <a:off x="871050" y="1575475"/>
            <a:ext cx="63639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>
            <p:ph idx="4294967295" type="subTitle"/>
          </p:nvPr>
        </p:nvSpPr>
        <p:spPr>
          <a:xfrm>
            <a:off x="762900" y="1795050"/>
            <a:ext cx="66519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➔"/>
            </a:pPr>
            <a:r>
              <a:rPr b="1" lang="en" sz="2000">
                <a:solidFill>
                  <a:srgbClr val="FFFFFF"/>
                </a:solidFill>
              </a:rPr>
              <a:t>We Hear You</a:t>
            </a:r>
            <a:endParaRPr b="1" sz="20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Tremendous thank you to everybody for the feedback you provided during our brief 4-Ls retrospective at the end of last week’s meeting! </a:t>
            </a:r>
            <a:r>
              <a:rPr b="1" lang="en" sz="1400">
                <a:solidFill>
                  <a:srgbClr val="FFFFFF"/>
                </a:solidFill>
              </a:rPr>
              <a:t>We’ll aim to do this at the end of every sprint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.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The leads reviewed your feedback at our meeting yesterday and we’ll be making changes accordingly. Thanks for your patience and all your effort!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25" y="580700"/>
            <a:ext cx="878050" cy="8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 amt="88000"/>
          </a:blip>
          <a:srcRect b="1023" l="0" r="0" t="42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762900" y="399125"/>
            <a:ext cx="80646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871050" y="1575475"/>
            <a:ext cx="63639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idx="4294967295" type="subTitle"/>
          </p:nvPr>
        </p:nvSpPr>
        <p:spPr>
          <a:xfrm>
            <a:off x="762900" y="1795050"/>
            <a:ext cx="66519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➔"/>
            </a:pPr>
            <a:r>
              <a:rPr b="1" lang="en" sz="2000">
                <a:solidFill>
                  <a:srgbClr val="FFFFFF"/>
                </a:solidFill>
              </a:rPr>
              <a:t>Give more feedback!</a:t>
            </a:r>
            <a:endParaRPr b="1" sz="20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From now on, look to give feedback to other members 2-3 times a week. You can find other assets in the #-preview channels. Go outside your comfort zone and give feedback to other departments!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MDP students, giving feedback can count towards your weekly hours commitment.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We won’t be enforcing the 2-3 times a week rule, but we greatly appreciate those who give others feedback - never be intimidated to do so, an outside perspective is the best way we can learn!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25" y="580700"/>
            <a:ext cx="878050" cy="8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4">
            <a:alphaModFix amt="88000"/>
          </a:blip>
          <a:srcRect b="1023" l="0" r="0" t="42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762900" y="399125"/>
            <a:ext cx="80646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05" name="Google Shape;205;p32"/>
          <p:cNvSpPr/>
          <p:nvPr/>
        </p:nvSpPr>
        <p:spPr>
          <a:xfrm>
            <a:off x="871050" y="1575475"/>
            <a:ext cx="63639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>
            <p:ph idx="4294967295" type="subTitle"/>
          </p:nvPr>
        </p:nvSpPr>
        <p:spPr>
          <a:xfrm>
            <a:off x="762900" y="1795050"/>
            <a:ext cx="66519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➔"/>
            </a:pPr>
            <a:r>
              <a:rPr b="1" lang="en" sz="2000">
                <a:solidFill>
                  <a:srgbClr val="FFFFFF"/>
                </a:solidFill>
              </a:rPr>
              <a:t>Group Work Hours</a:t>
            </a:r>
            <a:endParaRPr b="1" sz="20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This week on </a:t>
            </a:r>
            <a:r>
              <a:rPr b="1" lang="en" sz="1400">
                <a:solidFill>
                  <a:srgbClr val="FFFFFF"/>
                </a:solidFill>
              </a:rPr>
              <a:t>Monday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</a:t>
            </a:r>
            <a:r>
              <a:rPr b="1" lang="en" sz="1400">
                <a:solidFill>
                  <a:srgbClr val="FFFFFF"/>
                </a:solidFill>
              </a:rPr>
              <a:t>Wednesday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and </a:t>
            </a:r>
            <a:r>
              <a:rPr b="1" lang="en" sz="1400">
                <a:solidFill>
                  <a:srgbClr val="FFFFFF"/>
                </a:solidFill>
              </a:rPr>
              <a:t>Friday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we’ll have group work hours from </a:t>
            </a:r>
            <a:r>
              <a:rPr b="1" lang="en" sz="1400">
                <a:solidFill>
                  <a:srgbClr val="FFFFFF"/>
                </a:solidFill>
              </a:rPr>
              <a:t>8 - 10 PM ET</a:t>
            </a: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 in the Working VC. 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Updated on Google Calendar!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Completely optional, and you’re free to sit in and stay muted/deafened or even do non-studio work during this time. The goal is to boost productivity, and give a space where you can reach other members of the studio.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MDP students - if you intend any of these sessions, remember to log it in your dev blogs!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25" y="580700"/>
            <a:ext cx="878050" cy="8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4">
            <a:alphaModFix amt="88000"/>
          </a:blip>
          <a:srcRect b="1023" l="0" r="0" t="42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762900" y="399125"/>
            <a:ext cx="80646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ANNOUNCEMENTS</a:t>
            </a:r>
            <a:endParaRPr sz="4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871050" y="1575475"/>
            <a:ext cx="6363900" cy="7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4294967295" type="subTitle"/>
          </p:nvPr>
        </p:nvSpPr>
        <p:spPr>
          <a:xfrm>
            <a:off x="762900" y="1795050"/>
            <a:ext cx="66519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➔"/>
            </a:pPr>
            <a:r>
              <a:rPr b="1" lang="en" sz="2000">
                <a:solidFill>
                  <a:srgbClr val="FFFFFF"/>
                </a:solidFill>
              </a:rPr>
              <a:t>Questions on Tasks?</a:t>
            </a:r>
            <a:endParaRPr b="1" sz="20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We noticed that some Jira tasks lack descriptions and/or examples. In the future, we’ll be much more cognizant about including those. 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➔"/>
            </a:pPr>
            <a:r>
              <a:rPr lang="en"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In the meantime, here are some things that should help:</a:t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◆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Read our sprint roadmaps! They are in the Confluence under </a:t>
            </a:r>
            <a:r>
              <a:rPr b="1" lang="en">
                <a:solidFill>
                  <a:srgbClr val="FFFFFF"/>
                </a:solidFill>
              </a:rPr>
              <a:t>Departments &gt; Design &gt; _Game Design Document &gt; Roadmaps </a:t>
            </a: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and contain additional information on most tasks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◆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Search through our Confluence documents and #design-preview! Nearly everything in the game is documented in great detail - it can just be a matter of finding that documentation.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Thin"/>
              <a:buChar char="◆"/>
            </a:pPr>
            <a:r>
              <a:rPr lang="en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Ask our Designers! They’re always down to help :-)</a:t>
            </a:r>
            <a:endParaRPr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25" y="580700"/>
            <a:ext cx="878050" cy="8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lverineSoft 2019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